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notesMasterIdLst>
    <p:notesMasterId r:id="rId13"/>
  </p:notesMasterIdLst>
  <p:sldIdLst>
    <p:sldId id="256" r:id="rId2"/>
    <p:sldId id="257" r:id="rId3"/>
    <p:sldId id="273" r:id="rId4"/>
    <p:sldId id="260" r:id="rId5"/>
    <p:sldId id="262" r:id="rId6"/>
    <p:sldId id="265" r:id="rId7"/>
    <p:sldId id="263" r:id="rId8"/>
    <p:sldId id="264" r:id="rId9"/>
    <p:sldId id="267" r:id="rId10"/>
    <p:sldId id="266" r:id="rId11"/>
    <p:sldId id="27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umberová Marie" initials="ŠM" lastIdx="4" clrIdx="0">
    <p:extLst>
      <p:ext uri="{19B8F6BF-5375-455C-9EA6-DF929625EA0E}">
        <p15:presenceInfo xmlns:p15="http://schemas.microsoft.com/office/powerpoint/2012/main" userId="S-1-5-21-2978435221-1854934858-996561765-1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BFC21-CA2C-45A8-A02E-60F0E5033473}" type="datetimeFigureOut">
              <a:rPr lang="cs-CZ" smtClean="0"/>
              <a:t>16.8.2021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3468F-FE81-4F76-9C8F-D337F54A75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30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731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100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Foto: </a:t>
            </a:r>
            <a:r>
              <a:rPr lang="cs-CZ" dirty="0" err="1" smtClean="0"/>
              <a:t>Zakolany</a:t>
            </a:r>
            <a:r>
              <a:rPr lang="cs-CZ" baseline="0" dirty="0" smtClean="0"/>
              <a:t>, Budeč</a:t>
            </a:r>
            <a:br>
              <a:rPr lang="cs-CZ" baseline="0" dirty="0" smtClean="0"/>
            </a:br>
            <a:r>
              <a:rPr lang="cs-CZ" baseline="0" dirty="0" smtClean="0"/>
              <a:t>Foto: Krajina okolo Tetína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17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Bořivoj a Ludmila měli nejméně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dětí. Jménem známe jejich dva syny: Spytihněva (starší)  a Vratislava (vládl po smrti svého bratra Spytihněva). </a:t>
            </a:r>
            <a:r>
              <a:rPr lang="cs-CZ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Vratislva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 ženat s Drahomírou, pocházející ze slovanského kmene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Stodoranů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Z přemyslovského</a:t>
            </a:r>
            <a:r>
              <a:rPr lang="cs-C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rodu pocházelo mnoho významných </a:t>
            </a:r>
            <a:r>
              <a:rPr lang="cs-CZ" dirty="0" smtClean="0"/>
              <a:t>osobností (n</a:t>
            </a:r>
            <a:r>
              <a:rPr lang="cs-CZ" baseline="0" dirty="0" smtClean="0"/>
              <a:t>apř. </a:t>
            </a:r>
            <a:r>
              <a:rPr lang="cs-CZ" dirty="0" smtClean="0"/>
              <a:t>sv. Anežka, po matce také Karel IV.).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59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24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40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631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99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452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Předloha pro řadu uměleckých děl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obrázku - mistr Theodorik (14. století): Svatá Ludmila (deskový obraz z galerie </a:t>
            </a:r>
            <a:b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světců v kapli svatého Kříže na hradě Karlštejně).</a:t>
            </a:r>
          </a:p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3468F-FE81-4F76-9C8F-D337F54A75C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3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3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2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7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8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667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5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0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74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1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8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1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47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3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7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5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8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6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0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73629" y="1045029"/>
            <a:ext cx="10210800" cy="1077685"/>
          </a:xfrm>
        </p:spPr>
        <p:txBody>
          <a:bodyPr/>
          <a:lstStyle/>
          <a:p>
            <a:r>
              <a:rPr lang="cs-CZ" dirty="0" smtClean="0"/>
              <a:t>Svatá Ludmila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23944" y="2468880"/>
            <a:ext cx="3977640" cy="432263"/>
          </a:xfrm>
        </p:spPr>
        <p:txBody>
          <a:bodyPr>
            <a:normAutofit lnSpcReduction="10000"/>
          </a:bodyPr>
          <a:lstStyle/>
          <a:p>
            <a:r>
              <a:rPr lang="cs-CZ" sz="2300" dirty="0" smtClean="0"/>
              <a:t>První česká kněžna</a:t>
            </a:r>
            <a:endParaRPr lang="cs-CZ" sz="23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073" y="1470393"/>
            <a:ext cx="2121031" cy="316740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13816" y="3054096"/>
            <a:ext cx="349300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3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MATKA ČESKÉ ZEMĚ</a:t>
            </a:r>
            <a:endParaRPr lang="cs-CZ" sz="23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 rot="10800000" flipV="1">
            <a:off x="3218688" y="3280808"/>
            <a:ext cx="559544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3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cs-CZ" sz="23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cs-CZ" sz="23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PRVNÍ ČESKÁ SVĚTICE A MUČEDNICE</a:t>
            </a:r>
            <a:endParaRPr lang="cs-CZ" sz="23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13815" y="5072326"/>
            <a:ext cx="1056132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3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PATRONKA VINAŘŮ, BABIČEK, MATEK A KŘESŤANSKÝCH VYCHOVATELŮ</a:t>
            </a:r>
            <a:endParaRPr lang="cs-CZ" sz="23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Sv. Ludmila v kultuře a umění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37" y="2278591"/>
            <a:ext cx="2080301" cy="280060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763078" y="2466976"/>
            <a:ext cx="5418897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Karel IV. dal sv. Ludmilu zobrazit v kapli sv. Kříže na Karlštejně. Autorem je Mistr Theodorik </a:t>
            </a:r>
            <a:b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(14. století)</a:t>
            </a: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8925339" y="5190781"/>
            <a:ext cx="2904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Relikviářová busta </a:t>
            </a:r>
            <a:br>
              <a:rPr lang="cs-CZ" dirty="0" smtClean="0"/>
            </a:br>
            <a:r>
              <a:rPr lang="cs-CZ" dirty="0" smtClean="0"/>
              <a:t>sv. Ludmily ze 14. století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8" y="2232750"/>
            <a:ext cx="2048437" cy="295803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66" y="3543282"/>
            <a:ext cx="4000138" cy="2293830"/>
          </a:xfrm>
          <a:prstGeom prst="rect">
            <a:avLst/>
          </a:prstGeom>
        </p:spPr>
      </p:pic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81175" y="6095658"/>
            <a:ext cx="6648450" cy="52421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 smtClean="0"/>
              <a:t>Vyobrazení vraždy sv. Ludmily v Dalimilově kronice (14. století)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7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0" y="792181"/>
            <a:ext cx="1963794" cy="258758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228974" y="1076325"/>
            <a:ext cx="550545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Oratorium </a:t>
            </a: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Svatá 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Ludmila od </a:t>
            </a: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Antonína Dvořáka z 19. století</a:t>
            </a: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11199" r="15985" b="15601"/>
          <a:stretch/>
        </p:blipFill>
        <p:spPr>
          <a:xfrm>
            <a:off x="8598164" y="2412730"/>
            <a:ext cx="2833974" cy="379476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934199" y="1895475"/>
            <a:ext cx="492442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Kostel sv. Ludmily v Praze na Vinohradech z 19. století </a:t>
            </a: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6" y="2257425"/>
            <a:ext cx="2730366" cy="364048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 rot="10800000" flipV="1">
            <a:off x="504825" y="4565345"/>
            <a:ext cx="3152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cs typeface="Calibri" panose="020F0502020204030204" pitchFamily="34" charset="0"/>
              </a:rPr>
              <a:t>Socha sv. Ludmily a sv. Václava na Karlově mostě z 18. století</a:t>
            </a:r>
          </a:p>
        </p:txBody>
      </p:sp>
    </p:spTree>
    <p:extLst>
      <p:ext uri="{BB962C8B-B14F-4D97-AF65-F5344CB8AC3E}">
        <p14:creationId xmlns:p14="http://schemas.microsoft.com/office/powerpoint/2010/main" val="15569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534270"/>
            <a:ext cx="9815594" cy="1325880"/>
          </a:xfrm>
        </p:spPr>
        <p:txBody>
          <a:bodyPr>
            <a:noAutofit/>
          </a:bodyPr>
          <a:lstStyle/>
          <a:p>
            <a:r>
              <a:rPr lang="cs-CZ" sz="4000" cap="none" dirty="0"/>
              <a:t>Z</a:t>
            </a:r>
            <a:r>
              <a:rPr lang="cs-CZ" sz="4000" cap="none" dirty="0" smtClean="0"/>
              <a:t>e života sv. Ludmily</a:t>
            </a:r>
            <a:endParaRPr lang="cs-CZ" sz="4000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2648" y="3429100"/>
            <a:ext cx="7410123" cy="27322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900" dirty="0" smtClean="0"/>
          </a:p>
          <a:p>
            <a:pPr lvl="4"/>
            <a:r>
              <a:rPr lang="cs-CZ" sz="1800" dirty="0" smtClean="0"/>
              <a:t>Ludmila se narodila asi kolem r. 860</a:t>
            </a:r>
          </a:p>
          <a:p>
            <a:pPr lvl="4"/>
            <a:r>
              <a:rPr lang="cs-CZ" sz="1800" dirty="0" smtClean="0"/>
              <a:t>Pocházela pravděpodobně z rodu Pšovanů, který sídlil u Mělníka. </a:t>
            </a:r>
            <a:br>
              <a:rPr lang="cs-CZ" sz="18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771" y="3054375"/>
            <a:ext cx="3801186" cy="28508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4638" t="10727" r="35323" b="24722"/>
          <a:stretch/>
        </p:blipFill>
        <p:spPr>
          <a:xfrm>
            <a:off x="496161" y="3429099"/>
            <a:ext cx="1786290" cy="263690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96161" y="2507046"/>
            <a:ext cx="11420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Legendy </a:t>
            </a:r>
            <a:r>
              <a:rPr lang="cs-CZ" dirty="0"/>
              <a:t>– vycházejí z historických zkušeností, </a:t>
            </a:r>
            <a:r>
              <a:rPr lang="cs-CZ" dirty="0" smtClean="0"/>
              <a:t>pojednávají o </a:t>
            </a:r>
            <a:r>
              <a:rPr lang="cs-CZ" dirty="0"/>
              <a:t>životě, smrti a zázracích určitého </a:t>
            </a:r>
            <a:r>
              <a:rPr lang="cs-CZ" dirty="0" smtClean="0"/>
              <a:t>světce</a:t>
            </a:r>
            <a:br>
              <a:rPr lang="cs-CZ" dirty="0" smtClean="0"/>
            </a:br>
            <a:r>
              <a:rPr lang="cs-CZ" dirty="0" smtClean="0"/>
              <a:t>               </a:t>
            </a:r>
            <a:r>
              <a:rPr lang="cs-CZ" b="1" dirty="0" smtClean="0"/>
              <a:t> </a:t>
            </a:r>
            <a:r>
              <a:rPr lang="cs-CZ" dirty="0"/>
              <a:t>– </a:t>
            </a:r>
            <a:r>
              <a:rPr lang="cs-CZ" dirty="0" smtClean="0"/>
              <a:t>zdroj informací o životě sv. Ludmily.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96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6276" y="742949"/>
            <a:ext cx="9753600" cy="1190625"/>
          </a:xfrm>
        </p:spPr>
        <p:txBody>
          <a:bodyPr/>
          <a:lstStyle/>
          <a:p>
            <a:r>
              <a:rPr lang="cs-CZ" sz="4000" dirty="0" smtClean="0">
                <a:solidFill>
                  <a:schemeClr val="bg1"/>
                </a:solidFill>
              </a:rPr>
              <a:t>Jak se žilo v 9</a:t>
            </a:r>
            <a:r>
              <a:rPr lang="cs-CZ" sz="4000" dirty="0">
                <a:solidFill>
                  <a:schemeClr val="bg1"/>
                </a:solidFill>
              </a:rPr>
              <a:t>. </a:t>
            </a:r>
            <a:r>
              <a:rPr lang="cs-CZ" sz="4000" dirty="0" smtClean="0">
                <a:solidFill>
                  <a:schemeClr val="bg1"/>
                </a:solidFill>
              </a:rPr>
              <a:t>století? 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086" y="2603500"/>
            <a:ext cx="6204857" cy="225152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Naše území pokrývají lesy a pastviny. Lidé obdělávají půdu, pasou </a:t>
            </a:r>
            <a:r>
              <a:rPr lang="cs-CZ" dirty="0"/>
              <a:t>dobytek</a:t>
            </a:r>
            <a:r>
              <a:rPr lang="cs-CZ" dirty="0" smtClean="0"/>
              <a:t>, vyrábí </a:t>
            </a:r>
            <a:r>
              <a:rPr lang="cs-CZ" dirty="0"/>
              <a:t>různé </a:t>
            </a:r>
            <a:r>
              <a:rPr lang="cs-CZ" dirty="0" smtClean="0"/>
              <a:t>nástroje, šijí oblečení…</a:t>
            </a:r>
            <a:endParaRPr lang="cs-CZ" dirty="0"/>
          </a:p>
          <a:p>
            <a:r>
              <a:rPr lang="cs-CZ" dirty="0" smtClean="0"/>
              <a:t>V opevněných hradištích žijí knížecí rodiny.</a:t>
            </a:r>
          </a:p>
          <a:p>
            <a:r>
              <a:rPr lang="cs-CZ" dirty="0"/>
              <a:t>Významným knížecím rodem </a:t>
            </a:r>
            <a:r>
              <a:rPr lang="cs-CZ" dirty="0" smtClean="0"/>
              <a:t>jsou Přemyslovci. Jejich prvním vládcem </a:t>
            </a:r>
            <a:r>
              <a:rPr lang="cs-CZ" dirty="0"/>
              <a:t>byl </a:t>
            </a:r>
            <a:r>
              <a:rPr lang="cs-CZ" dirty="0" smtClean="0"/>
              <a:t>Bořivoj. Sídlil </a:t>
            </a:r>
            <a:r>
              <a:rPr lang="cs-CZ" dirty="0"/>
              <a:t>na Levém Hradci (SZ od Prahy</a:t>
            </a:r>
            <a:r>
              <a:rPr lang="cs-CZ" dirty="0" smtClean="0"/>
              <a:t>).</a:t>
            </a: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09" y="2776311"/>
            <a:ext cx="5036388" cy="33523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493" y="4573361"/>
            <a:ext cx="2711109" cy="20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2500" y="973668"/>
            <a:ext cx="8963867" cy="706964"/>
          </a:xfrm>
        </p:spPr>
        <p:txBody>
          <a:bodyPr/>
          <a:lstStyle/>
          <a:p>
            <a:r>
              <a:rPr lang="cs-CZ" sz="4000" dirty="0" smtClean="0"/>
              <a:t>Rodokmen</a:t>
            </a:r>
            <a:r>
              <a:rPr lang="cs-CZ" dirty="0" smtClean="0"/>
              <a:t> prvních </a:t>
            </a:r>
            <a:r>
              <a:rPr lang="cs-CZ" dirty="0"/>
              <a:t>P</a:t>
            </a:r>
            <a:r>
              <a:rPr lang="cs-CZ" dirty="0" smtClean="0"/>
              <a:t>řemyslovců </a:t>
            </a:r>
            <a:endParaRPr lang="cs-CZ" dirty="0"/>
          </a:p>
        </p:txBody>
      </p:sp>
      <p:pic>
        <p:nvPicPr>
          <p:cNvPr id="50" name="Obrázek 49"/>
          <p:cNvPicPr/>
          <p:nvPr/>
        </p:nvPicPr>
        <p:blipFill rotWithShape="1">
          <a:blip r:embed="rId3"/>
          <a:srcRect l="26093" t="43517" r="37340" b="20524"/>
          <a:stretch/>
        </p:blipFill>
        <p:spPr bwMode="auto">
          <a:xfrm>
            <a:off x="634178" y="2453489"/>
            <a:ext cx="4879817" cy="3911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TextovéPole 51"/>
          <p:cNvSpPr txBox="1"/>
          <p:nvPr/>
        </p:nvSpPr>
        <p:spPr>
          <a:xfrm>
            <a:off x="5018313" y="2862943"/>
            <a:ext cx="686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Jsou vám některé postavy z Ludmilina rodokmenu známé?</a:t>
            </a:r>
            <a:endParaRPr lang="cs-CZ" dirty="0"/>
          </a:p>
        </p:txBody>
      </p:sp>
      <p:pic>
        <p:nvPicPr>
          <p:cNvPr id="53" name="Obrázek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5" t="2584" r="10962" b="7984"/>
          <a:stretch/>
        </p:blipFill>
        <p:spPr>
          <a:xfrm>
            <a:off x="9513596" y="3962724"/>
            <a:ext cx="1928390" cy="18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Cyrilometodějská</a:t>
            </a:r>
            <a:r>
              <a:rPr lang="cs-CZ" dirty="0" smtClean="0"/>
              <a:t> mise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5430" y="2816352"/>
            <a:ext cx="7858178" cy="2542032"/>
          </a:xfrm>
        </p:spPr>
        <p:txBody>
          <a:bodyPr>
            <a:normAutofit/>
          </a:bodyPr>
          <a:lstStyle/>
          <a:p>
            <a:r>
              <a:rPr lang="cs-CZ" dirty="0" smtClean="0"/>
              <a:t>V době, kdy Ludmila žila, byli lidé většinou pohané. Často věřili na různé víly a lesní duchy.</a:t>
            </a:r>
            <a:endParaRPr lang="cs-CZ" dirty="0"/>
          </a:p>
          <a:p>
            <a:r>
              <a:rPr lang="cs-CZ" dirty="0" smtClean="0"/>
              <a:t>Roku 863 přichází na Velkou Moravu Konstantin a Metoděj.</a:t>
            </a:r>
          </a:p>
          <a:p>
            <a:r>
              <a:rPr lang="cs-CZ" dirty="0" smtClean="0"/>
              <a:t>Český kníže Bořivoj a jeho manželka Ludmila jsou pokřtěni. Stávají se křesťany.</a:t>
            </a:r>
          </a:p>
          <a:p>
            <a:r>
              <a:rPr lang="cs-CZ" dirty="0" smtClean="0"/>
              <a:t>Do </a:t>
            </a:r>
            <a:r>
              <a:rPr lang="cs-CZ" dirty="0"/>
              <a:t>Čech přichází další kněží, hlásají  evangelium, pomáhají lidem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 hospodařením, staví se první </a:t>
            </a:r>
            <a:r>
              <a:rPr lang="cs-CZ" dirty="0"/>
              <a:t>kostely</a:t>
            </a:r>
            <a:r>
              <a:rPr lang="cs-CZ" dirty="0" smtClean="0"/>
              <a:t>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79" y="1455873"/>
            <a:ext cx="3331115" cy="20791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633" y="4069079"/>
            <a:ext cx="3313008" cy="248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Křesťanský</a:t>
            </a:r>
            <a:r>
              <a:rPr lang="cs-CZ" dirty="0" smtClean="0"/>
              <a:t> způsob života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4325" y="2953511"/>
            <a:ext cx="7796403" cy="2944369"/>
          </a:xfrm>
        </p:spPr>
        <p:txBody>
          <a:bodyPr>
            <a:normAutofit/>
          </a:bodyPr>
          <a:lstStyle/>
          <a:p>
            <a:r>
              <a:rPr lang="cs-CZ" dirty="0" smtClean="0"/>
              <a:t>Zásadním </a:t>
            </a:r>
            <a:r>
              <a:rPr lang="cs-CZ" dirty="0"/>
              <a:t>okamžikem </a:t>
            </a:r>
            <a:r>
              <a:rPr lang="cs-CZ" dirty="0" smtClean="0"/>
              <a:t>života Ludmily a Bořivoje byl křest.</a:t>
            </a:r>
          </a:p>
          <a:p>
            <a:r>
              <a:rPr lang="cs-CZ" dirty="0" smtClean="0"/>
              <a:t>Postupně u nás zakořeňuje křesťanství.</a:t>
            </a:r>
            <a:br>
              <a:rPr lang="cs-CZ" dirty="0" smtClean="0"/>
            </a:br>
            <a:r>
              <a:rPr lang="cs-CZ" dirty="0" smtClean="0"/>
              <a:t>Začíná se proměňovat </a:t>
            </a:r>
            <a:r>
              <a:rPr lang="cs-CZ" dirty="0"/>
              <a:t>kultura a celkové směřování </a:t>
            </a:r>
            <a:r>
              <a:rPr lang="cs-CZ" dirty="0" smtClean="0"/>
              <a:t>země. </a:t>
            </a:r>
            <a:endParaRPr lang="cs-CZ" dirty="0"/>
          </a:p>
          <a:p>
            <a:r>
              <a:rPr lang="cs-CZ" dirty="0" smtClean="0"/>
              <a:t>Palladium země české (ochranný obraz vlasti)</a:t>
            </a:r>
          </a:p>
          <a:p>
            <a:pPr lvl="3"/>
            <a:r>
              <a:rPr lang="cs-CZ" sz="1800" dirty="0" smtClean="0"/>
              <a:t>Podle jedné legendy dostala Ludmila při křtu kovový obrázek, na kterém je vyobrazena Panna Maria</a:t>
            </a:r>
            <a:br>
              <a:rPr lang="cs-CZ" sz="1800" dirty="0" smtClean="0"/>
            </a:br>
            <a:r>
              <a:rPr lang="cs-CZ" sz="1800" dirty="0" smtClean="0"/>
              <a:t>s Ježíškem v náruči.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03" y="2286121"/>
            <a:ext cx="3465576" cy="41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Ze života sv. Ludmily</a:t>
            </a:r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417" y="2414111"/>
            <a:ext cx="3645091" cy="1540880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67224" y="2265807"/>
            <a:ext cx="7992193" cy="3963543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 smrti syna Vratislava se stala vychovatelkou 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vnuka </a:t>
            </a: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Václava, budoucího vladaře.</a:t>
            </a:r>
          </a:p>
          <a:p>
            <a:r>
              <a:rPr lang="cs-CZ" dirty="0" smtClean="0">
                <a:cs typeface="Times New Roman" panose="02020603050405020304" pitchFamily="18" charset="0"/>
              </a:rPr>
              <a:t>Prohlubují se spory mezi </a:t>
            </a:r>
            <a:r>
              <a:rPr lang="cs-CZ" dirty="0"/>
              <a:t>Ludmilou a </a:t>
            </a:r>
            <a:r>
              <a:rPr lang="cs-CZ" dirty="0" smtClean="0"/>
              <a:t>Drahomírou (možnými důvody mohla být orientace domácí i zahraniční politiky, spory o výchovu).</a:t>
            </a:r>
          </a:p>
          <a:p>
            <a:r>
              <a:rPr lang="cs-CZ" dirty="0" smtClean="0"/>
              <a:t>Ludmila odchází na hradiště </a:t>
            </a:r>
            <a:r>
              <a:rPr lang="cs-CZ" dirty="0"/>
              <a:t>Tetín</a:t>
            </a:r>
            <a:r>
              <a:rPr lang="cs-CZ" dirty="0" smtClean="0"/>
              <a:t>. Drahomíra posílá na Ludmilu najaté vrahy. Podle legendy se jmenují </a:t>
            </a:r>
            <a:r>
              <a:rPr lang="cs-CZ" dirty="0" err="1" smtClean="0"/>
              <a:t>Tunna</a:t>
            </a:r>
            <a:r>
              <a:rPr lang="cs-CZ" dirty="0" smtClean="0"/>
              <a:t> a </a:t>
            </a:r>
            <a:r>
              <a:rPr lang="cs-CZ" dirty="0" err="1" smtClean="0"/>
              <a:t>Gommon</a:t>
            </a:r>
            <a:r>
              <a:rPr lang="cs-CZ" dirty="0" smtClean="0"/>
              <a:t>.</a:t>
            </a:r>
          </a:p>
          <a:p>
            <a:r>
              <a:rPr lang="cs-CZ" dirty="0" smtClean="0"/>
              <a:t>Ludmila je uškrcena vlastním šátkem na Tetíně v </a:t>
            </a:r>
            <a:r>
              <a:rPr lang="cs-CZ" dirty="0"/>
              <a:t>noci </a:t>
            </a:r>
            <a:r>
              <a:rPr lang="cs-CZ" dirty="0" smtClean="0"/>
              <a:t>z </a:t>
            </a:r>
            <a:r>
              <a:rPr lang="cs-CZ" dirty="0"/>
              <a:t>15. na 16. září </a:t>
            </a:r>
            <a:r>
              <a:rPr lang="cs-CZ" dirty="0" smtClean="0"/>
              <a:t>921. 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4" y="4247578"/>
            <a:ext cx="3127737" cy="22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529" y="868893"/>
            <a:ext cx="10122646" cy="706964"/>
          </a:xfrm>
        </p:spPr>
        <p:txBody>
          <a:bodyPr/>
          <a:lstStyle/>
          <a:p>
            <a:r>
              <a:rPr lang="cs-CZ" sz="4000" dirty="0" smtClean="0"/>
              <a:t>Přenesení ostatků sv. Ludmily do Prahy</a:t>
            </a:r>
            <a:endParaRPr lang="cs-CZ" sz="4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545" y="2391442"/>
            <a:ext cx="2776148" cy="402062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0375" y="2651760"/>
            <a:ext cx="6457950" cy="3374136"/>
          </a:xfrm>
        </p:spPr>
        <p:txBody>
          <a:bodyPr>
            <a:normAutofit/>
          </a:bodyPr>
          <a:lstStyle/>
          <a:p>
            <a:r>
              <a:rPr lang="cs-CZ" dirty="0" smtClean="0"/>
              <a:t>Václav nechává převézt Ludmiliny ostatky do </a:t>
            </a:r>
            <a:r>
              <a:rPr lang="cs-CZ" dirty="0" smtClean="0"/>
              <a:t>Prahy (Potvrzení </a:t>
            </a:r>
            <a:r>
              <a:rPr lang="cs-CZ" dirty="0" smtClean="0"/>
              <a:t>významu kněžny </a:t>
            </a:r>
            <a:r>
              <a:rPr lang="cs-CZ" dirty="0" smtClean="0"/>
              <a:t>Ludmily)</a:t>
            </a:r>
            <a:endParaRPr lang="cs-CZ" dirty="0"/>
          </a:p>
          <a:p>
            <a:r>
              <a:rPr lang="cs-CZ" dirty="0" smtClean="0"/>
              <a:t>První česká mučednice</a:t>
            </a:r>
          </a:p>
          <a:p>
            <a:r>
              <a:rPr lang="cs-CZ" dirty="0" smtClean="0"/>
              <a:t>Národní patronka, spoluzakladatelka českého státu</a:t>
            </a:r>
            <a:endParaRPr lang="cs-CZ" b="1" dirty="0" smtClean="0"/>
          </a:p>
          <a:p>
            <a:r>
              <a:rPr lang="cs-CZ" dirty="0" smtClean="0"/>
              <a:t>Patronka vinařů</a:t>
            </a:r>
            <a:r>
              <a:rPr lang="cs-CZ" dirty="0" smtClean="0"/>
              <a:t>, </a:t>
            </a:r>
            <a:r>
              <a:rPr lang="cs-CZ" dirty="0"/>
              <a:t>babiček, </a:t>
            </a:r>
            <a:r>
              <a:rPr lang="cs-CZ" dirty="0" smtClean="0"/>
              <a:t>matek a </a:t>
            </a:r>
            <a:r>
              <a:rPr lang="cs-CZ" dirty="0" smtClean="0"/>
              <a:t>vychovatelů.</a:t>
            </a:r>
          </a:p>
          <a:p>
            <a:r>
              <a:rPr lang="cs-CZ" dirty="0" smtClean="0"/>
              <a:t>Atributy: knížecí </a:t>
            </a:r>
            <a:r>
              <a:rPr lang="cs-CZ" dirty="0"/>
              <a:t>koruna, </a:t>
            </a:r>
            <a:r>
              <a:rPr lang="cs-CZ" dirty="0" smtClean="0"/>
              <a:t>závoj</a:t>
            </a:r>
            <a:r>
              <a:rPr lang="cs-CZ" dirty="0"/>
              <a:t>, </a:t>
            </a:r>
            <a:r>
              <a:rPr lang="cs-CZ" dirty="0" smtClean="0"/>
              <a:t>šála; bývá také zobrazována se svým vnukem sv. Václavem. </a:t>
            </a:r>
          </a:p>
          <a:p>
            <a:r>
              <a:rPr lang="cs-CZ" dirty="0" smtClean="0"/>
              <a:t>V kalendáři najdeme její svátek 16. </a:t>
            </a:r>
            <a:r>
              <a:rPr lang="cs-CZ" dirty="0" smtClean="0"/>
              <a:t>září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5335" b="2771"/>
          <a:stretch/>
        </p:blipFill>
        <p:spPr>
          <a:xfrm rot="5400000">
            <a:off x="-394256" y="2941144"/>
            <a:ext cx="3842605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700" y="933450"/>
            <a:ext cx="4191000" cy="1543049"/>
          </a:xfrm>
        </p:spPr>
        <p:txBody>
          <a:bodyPr/>
          <a:lstStyle/>
          <a:p>
            <a:r>
              <a:rPr lang="cs-CZ" sz="3300" dirty="0" smtClean="0"/>
              <a:t>Ludmila = lidu milá</a:t>
            </a:r>
            <a:br>
              <a:rPr lang="cs-CZ" sz="3300" dirty="0" smtClean="0"/>
            </a:br>
            <a:endParaRPr lang="cs-CZ" sz="33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08105" y="1400175"/>
            <a:ext cx="6361044" cy="4295775"/>
          </a:xfrm>
        </p:spPr>
        <p:txBody>
          <a:bodyPr>
            <a:normAutofit/>
          </a:bodyPr>
          <a:lstStyle/>
          <a:p>
            <a:r>
              <a:rPr lang="cs-CZ" dirty="0" smtClean="0"/>
              <a:t>Laskavá, milosrdná a zbožná žena, </a:t>
            </a:r>
            <a:br>
              <a:rPr lang="cs-CZ" dirty="0" smtClean="0"/>
            </a:br>
            <a:r>
              <a:rPr lang="cs-CZ" dirty="0" smtClean="0"/>
              <a:t>pečovala </a:t>
            </a:r>
            <a:r>
              <a:rPr lang="cs-CZ" dirty="0"/>
              <a:t>o poddané, </a:t>
            </a:r>
            <a:r>
              <a:rPr lang="cs-CZ" dirty="0" smtClean="0"/>
              <a:t>chudé a </a:t>
            </a:r>
            <a:r>
              <a:rPr lang="cs-CZ" dirty="0"/>
              <a:t>nemocné…</a:t>
            </a:r>
          </a:p>
          <a:p>
            <a:r>
              <a:rPr lang="cs-CZ" dirty="0" smtClean="0"/>
              <a:t>Vzorná vychovatelka</a:t>
            </a:r>
          </a:p>
          <a:p>
            <a:r>
              <a:rPr lang="cs-CZ" dirty="0" smtClean="0"/>
              <a:t>Křesťanské </a:t>
            </a:r>
            <a:r>
              <a:rPr lang="cs-CZ" dirty="0"/>
              <a:t>nasměrování </a:t>
            </a:r>
            <a:r>
              <a:rPr lang="cs-CZ" dirty="0" smtClean="0"/>
              <a:t>naší země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84" y="2337168"/>
            <a:ext cx="2121031" cy="316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asedací místnost Ion">
  <a:themeElements>
    <a:clrScheme name="Zasedací místnost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Zasedací místnost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asedací místnost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1625</TotalTime>
  <Words>648</Words>
  <Application>Microsoft Office PowerPoint</Application>
  <PresentationFormat>Širokoúhlá obrazovka</PresentationFormat>
  <Paragraphs>68</Paragraphs>
  <Slides>11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Zasedací místnost Ion</vt:lpstr>
      <vt:lpstr>Svatá Ludmila</vt:lpstr>
      <vt:lpstr>Ze života sv. Ludmily</vt:lpstr>
      <vt:lpstr>Jak se žilo v 9. století?  </vt:lpstr>
      <vt:lpstr>Rodokmen prvních Přemyslovců </vt:lpstr>
      <vt:lpstr>Cyrilometodějská mise</vt:lpstr>
      <vt:lpstr>Křesťanský způsob života</vt:lpstr>
      <vt:lpstr>Ze života sv. Ludmily</vt:lpstr>
      <vt:lpstr>Přenesení ostatků sv. Ludmily do Prahy</vt:lpstr>
      <vt:lpstr>Ludmila = lidu milá </vt:lpstr>
      <vt:lpstr>Sv. Ludmila v kultuře a umění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Šumberová Marie</dc:creator>
  <cp:lastModifiedBy>Šumberová Marie</cp:lastModifiedBy>
  <cp:revision>102</cp:revision>
  <dcterms:created xsi:type="dcterms:W3CDTF">2021-07-23T09:39:52Z</dcterms:created>
  <dcterms:modified xsi:type="dcterms:W3CDTF">2021-08-16T13:57:06Z</dcterms:modified>
</cp:coreProperties>
</file>